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6" roundtripDataSignature="AMtx7mjxHo+Pu/ifLcwrUjSB6+3D78mQK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75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customschemas.google.com/relationships/presentationmetadata" Target="metadata"/><Relationship Id="rId10" Type="http://schemas.openxmlformats.org/officeDocument/2006/relationships/tableStyles" Target="tableStyles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34" name="Google Shape;13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folie">
  <p:cSld name="Titelfoli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4"/>
          <p:cNvSpPr txBox="1">
            <a:spLocks noGrp="1"/>
          </p:cNvSpPr>
          <p:nvPr>
            <p:ph type="sldNum" idx="12"/>
          </p:nvPr>
        </p:nvSpPr>
        <p:spPr>
          <a:xfrm>
            <a:off x="15018434" y="9952920"/>
            <a:ext cx="461423" cy="1009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  <p:sp>
        <p:nvSpPr>
          <p:cNvPr id="15" name="Google Shape;15;p4"/>
          <p:cNvSpPr/>
          <p:nvPr/>
        </p:nvSpPr>
        <p:spPr>
          <a:xfrm>
            <a:off x="0" y="1"/>
            <a:ext cx="9144000" cy="523782"/>
          </a:xfrm>
          <a:custGeom>
            <a:avLst/>
            <a:gdLst/>
            <a:ahLst/>
            <a:cxnLst/>
            <a:rect l="l" t="t" r="r" b="b"/>
            <a:pathLst>
              <a:path w="6394701" h="523782" extrusionOk="0">
                <a:moveTo>
                  <a:pt x="0" y="0"/>
                </a:moveTo>
                <a:lnTo>
                  <a:pt x="6394701" y="0"/>
                </a:lnTo>
                <a:lnTo>
                  <a:pt x="6168278" y="462822"/>
                </a:lnTo>
                <a:lnTo>
                  <a:pt x="0" y="523782"/>
                </a:lnTo>
                <a:lnTo>
                  <a:pt x="0" y="0"/>
                </a:lnTo>
                <a:close/>
              </a:path>
            </a:pathLst>
          </a:custGeom>
          <a:solidFill>
            <a:srgbClr val="0E627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6" name="Google Shape;16;p4"/>
          <p:cNvCxnSpPr/>
          <p:nvPr/>
        </p:nvCxnSpPr>
        <p:spPr>
          <a:xfrm>
            <a:off x="6096000" y="1305098"/>
            <a:ext cx="0" cy="4937760"/>
          </a:xfrm>
          <a:prstGeom prst="straightConnector1">
            <a:avLst/>
          </a:prstGeom>
          <a:noFill/>
          <a:ln w="12700" cap="flat" cmpd="sng">
            <a:solidFill>
              <a:srgbClr val="0E627E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7" name="Google Shape;17;p4"/>
          <p:cNvCxnSpPr/>
          <p:nvPr/>
        </p:nvCxnSpPr>
        <p:spPr>
          <a:xfrm>
            <a:off x="207819" y="3740562"/>
            <a:ext cx="11737571" cy="0"/>
          </a:xfrm>
          <a:prstGeom prst="straightConnector1">
            <a:avLst/>
          </a:prstGeom>
          <a:noFill/>
          <a:ln w="12700" cap="flat" cmpd="sng">
            <a:solidFill>
              <a:srgbClr val="0E627E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8" name="Google Shape;18;p4"/>
          <p:cNvSpPr/>
          <p:nvPr/>
        </p:nvSpPr>
        <p:spPr>
          <a:xfrm>
            <a:off x="207819" y="1284308"/>
            <a:ext cx="5744092" cy="2306794"/>
          </a:xfrm>
          <a:prstGeom prst="rect">
            <a:avLst/>
          </a:prstGeom>
          <a:noFill/>
          <a:ln w="9525" cap="flat" cmpd="sng">
            <a:solidFill>
              <a:srgbClr val="0E627E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Google Shape;19;p4"/>
          <p:cNvSpPr/>
          <p:nvPr/>
        </p:nvSpPr>
        <p:spPr>
          <a:xfrm>
            <a:off x="6240090" y="1292621"/>
            <a:ext cx="5744092" cy="2306794"/>
          </a:xfrm>
          <a:prstGeom prst="rect">
            <a:avLst/>
          </a:prstGeom>
          <a:noFill/>
          <a:ln w="9525" cap="flat" cmpd="sng">
            <a:solidFill>
              <a:srgbClr val="0E627E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" name="Google Shape;20;p4"/>
          <p:cNvSpPr/>
          <p:nvPr/>
        </p:nvSpPr>
        <p:spPr>
          <a:xfrm>
            <a:off x="207819" y="3899383"/>
            <a:ext cx="5744092" cy="2306794"/>
          </a:xfrm>
          <a:prstGeom prst="rect">
            <a:avLst/>
          </a:prstGeom>
          <a:noFill/>
          <a:ln w="9525" cap="flat" cmpd="sng">
            <a:solidFill>
              <a:srgbClr val="0E627E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" name="Google Shape;21;p4"/>
          <p:cNvSpPr/>
          <p:nvPr/>
        </p:nvSpPr>
        <p:spPr>
          <a:xfrm>
            <a:off x="6240090" y="3908408"/>
            <a:ext cx="5744092" cy="2306794"/>
          </a:xfrm>
          <a:prstGeom prst="rect">
            <a:avLst/>
          </a:prstGeom>
          <a:noFill/>
          <a:ln w="9525" cap="flat" cmpd="sng">
            <a:solidFill>
              <a:srgbClr val="0E627E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" name="Google Shape;22;p4"/>
          <p:cNvSpPr txBox="1"/>
          <p:nvPr/>
        </p:nvSpPr>
        <p:spPr>
          <a:xfrm>
            <a:off x="207832" y="578504"/>
            <a:ext cx="10616400" cy="5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de-DE" sz="1100" b="1" i="0" u="none" strike="noStrike" cap="none">
                <a:solidFill>
                  <a:srgbClr val="3A3838"/>
                </a:solidFill>
                <a:latin typeface="Arial "/>
                <a:ea typeface="Arial "/>
                <a:cs typeface="Arial "/>
                <a:sym typeface="Arial "/>
              </a:rPr>
              <a:t>ELEVATOR PITCH:                                   		                 			                           </a:t>
            </a:r>
            <a:br>
              <a:rPr lang="de-DE" sz="1100" b="0" i="0" u="none" strike="noStrike" cap="none">
                <a:solidFill>
                  <a:srgbClr val="3A3838"/>
                </a:solidFill>
                <a:latin typeface="Arial "/>
                <a:ea typeface="Arial "/>
                <a:cs typeface="Arial "/>
                <a:sym typeface="Arial "/>
              </a:rPr>
            </a:br>
            <a:r>
              <a:rPr lang="de-DE" sz="400" b="0" i="0" u="none" strike="noStrike" cap="none">
                <a:solidFill>
                  <a:srgbClr val="3A3838"/>
                </a:solidFill>
                <a:latin typeface="Arial "/>
                <a:ea typeface="Arial "/>
                <a:cs typeface="Arial "/>
                <a:sym typeface="Arial "/>
              </a:rPr>
              <a:t> </a:t>
            </a:r>
            <a:br>
              <a:rPr lang="de-DE" sz="1100" b="0" i="0" u="none" strike="noStrike" cap="none">
                <a:solidFill>
                  <a:srgbClr val="3A3838"/>
                </a:solidFill>
                <a:latin typeface="Arial "/>
                <a:ea typeface="Arial "/>
                <a:cs typeface="Arial "/>
                <a:sym typeface="Arial "/>
              </a:rPr>
            </a:br>
            <a:r>
              <a:rPr lang="de-DE" sz="1100" b="1" i="0" u="none" strike="noStrike" cap="none">
                <a:solidFill>
                  <a:srgbClr val="3A3838"/>
                </a:solidFill>
                <a:latin typeface="Arial "/>
                <a:ea typeface="Arial "/>
                <a:cs typeface="Arial "/>
                <a:sym typeface="Arial "/>
              </a:rPr>
              <a:t>WEBSITE:</a:t>
            </a:r>
            <a:endParaRPr sz="1100" b="0" i="0" u="none" strike="noStrike" cap="none">
              <a:solidFill>
                <a:srgbClr val="3A3838"/>
              </a:solidFill>
              <a:latin typeface="Arial "/>
              <a:ea typeface="Arial "/>
              <a:cs typeface="Arial "/>
              <a:sym typeface="Arial "/>
            </a:endParaRPr>
          </a:p>
        </p:txBody>
      </p:sp>
      <p:sp>
        <p:nvSpPr>
          <p:cNvPr id="23" name="Google Shape;23;p4"/>
          <p:cNvSpPr txBox="1"/>
          <p:nvPr/>
        </p:nvSpPr>
        <p:spPr>
          <a:xfrm>
            <a:off x="207818" y="1301934"/>
            <a:ext cx="6097384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A3838"/>
              </a:buClr>
              <a:buSzPts val="1100"/>
              <a:buFont typeface="Arial "/>
              <a:buNone/>
            </a:pPr>
            <a:r>
              <a:rPr lang="de-DE" sz="1100" b="1" i="0" u="none" strike="noStrike" cap="none">
                <a:solidFill>
                  <a:srgbClr val="3A3838"/>
                </a:solidFill>
                <a:latin typeface="Arial "/>
                <a:ea typeface="Arial "/>
                <a:cs typeface="Arial "/>
                <a:sym typeface="Arial "/>
              </a:rPr>
              <a:t>IDEA /TECHNOLOGY / INNOVATION / COMPETITION</a:t>
            </a:r>
            <a:endParaRPr sz="1600" b="0" i="0" u="none" strike="noStrike" cap="none">
              <a:solidFill>
                <a:srgbClr val="3A3838"/>
              </a:solidFill>
              <a:latin typeface="Arial "/>
              <a:ea typeface="Arial "/>
              <a:cs typeface="Arial "/>
              <a:sym typeface="Arial "/>
            </a:endParaRPr>
          </a:p>
        </p:txBody>
      </p:sp>
      <p:sp>
        <p:nvSpPr>
          <p:cNvPr id="24" name="Google Shape;24;p4"/>
          <p:cNvSpPr txBox="1"/>
          <p:nvPr/>
        </p:nvSpPr>
        <p:spPr>
          <a:xfrm>
            <a:off x="6240090" y="1304861"/>
            <a:ext cx="4102472" cy="2615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A3838"/>
              </a:buClr>
              <a:buSzPts val="1100"/>
              <a:buFont typeface="Arial"/>
              <a:buNone/>
            </a:pPr>
            <a:r>
              <a:rPr lang="de-DE" sz="1100" b="1" i="0" u="none" strike="noStrike" cap="none">
                <a:solidFill>
                  <a:srgbClr val="3A3838"/>
                </a:solidFill>
                <a:latin typeface="Arial"/>
                <a:ea typeface="Arial"/>
                <a:cs typeface="Arial"/>
                <a:sym typeface="Arial"/>
              </a:rPr>
              <a:t>APPLICATION IDEAS / MARKET / CUSTOMERS</a:t>
            </a:r>
            <a:endParaRPr sz="1600" b="0" i="0" u="none" strike="noStrike" cap="none">
              <a:solidFill>
                <a:srgbClr val="3A383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25;p4"/>
          <p:cNvSpPr txBox="1"/>
          <p:nvPr/>
        </p:nvSpPr>
        <p:spPr>
          <a:xfrm>
            <a:off x="207818" y="3917761"/>
            <a:ext cx="4102472" cy="2615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A3838"/>
              </a:buClr>
              <a:buSzPts val="1100"/>
              <a:buFont typeface="Arial"/>
              <a:buNone/>
            </a:pPr>
            <a:r>
              <a:rPr lang="de-DE" sz="1100" b="1" i="0" u="none" strike="noStrike" cap="none">
                <a:solidFill>
                  <a:srgbClr val="3A3838"/>
                </a:solidFill>
                <a:latin typeface="Arial"/>
                <a:ea typeface="Arial"/>
                <a:cs typeface="Arial"/>
                <a:sym typeface="Arial"/>
              </a:rPr>
              <a:t>TEAM</a:t>
            </a:r>
            <a:endParaRPr sz="1600" b="0" i="0" u="none" strike="noStrike" cap="none">
              <a:solidFill>
                <a:srgbClr val="3A383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" name="Google Shape;26;p4"/>
          <p:cNvSpPr txBox="1"/>
          <p:nvPr/>
        </p:nvSpPr>
        <p:spPr>
          <a:xfrm>
            <a:off x="6240090" y="3917761"/>
            <a:ext cx="4102472" cy="2615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A3838"/>
              </a:buClr>
              <a:buSzPts val="1100"/>
              <a:buFont typeface="Arial"/>
              <a:buNone/>
            </a:pPr>
            <a:r>
              <a:rPr lang="de-DE" sz="1100" b="1" i="0" u="none" strike="noStrike" cap="none">
                <a:solidFill>
                  <a:srgbClr val="3A3838"/>
                </a:solidFill>
                <a:latin typeface="Arial"/>
                <a:ea typeface="Arial"/>
                <a:cs typeface="Arial"/>
                <a:sym typeface="Arial"/>
              </a:rPr>
              <a:t>VALUE PROPOSITION</a:t>
            </a:r>
            <a:endParaRPr sz="1600" b="0" i="0" u="none" strike="noStrike" cap="none">
              <a:solidFill>
                <a:srgbClr val="3A383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" name="Google Shape;28;p4"/>
          <p:cNvSpPr txBox="1"/>
          <p:nvPr/>
        </p:nvSpPr>
        <p:spPr>
          <a:xfrm>
            <a:off x="207819" y="4256116"/>
            <a:ext cx="5744091" cy="2308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de-DE" sz="900" b="1" i="0" u="none" strike="noStrike" cap="none">
                <a:solidFill>
                  <a:srgbClr val="3A3838"/>
                </a:solidFill>
                <a:latin typeface="Arial"/>
                <a:ea typeface="Arial"/>
                <a:cs typeface="Arial"/>
                <a:sym typeface="Arial"/>
              </a:rPr>
              <a:t>Name	          | Expertise	                            | Role                               | Program Participation?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9" name="Google Shape;29;p4"/>
          <p:cNvCxnSpPr/>
          <p:nvPr/>
        </p:nvCxnSpPr>
        <p:spPr>
          <a:xfrm>
            <a:off x="306184" y="4486948"/>
            <a:ext cx="5537662" cy="0"/>
          </a:xfrm>
          <a:prstGeom prst="straightConnector1">
            <a:avLst/>
          </a:prstGeom>
          <a:noFill/>
          <a:ln w="9525" cap="flat" cmpd="sng">
            <a:solidFill>
              <a:srgbClr val="3A3838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" name="Google Shape;30;p4"/>
          <p:cNvCxnSpPr/>
          <p:nvPr/>
        </p:nvCxnSpPr>
        <p:spPr>
          <a:xfrm>
            <a:off x="306184" y="4746056"/>
            <a:ext cx="5537662" cy="0"/>
          </a:xfrm>
          <a:prstGeom prst="straightConnector1">
            <a:avLst/>
          </a:prstGeom>
          <a:noFill/>
          <a:ln w="9525" cap="flat" cmpd="sng">
            <a:solidFill>
              <a:srgbClr val="3A3838"/>
            </a:solidFill>
            <a:prstDash val="dash"/>
            <a:miter lim="800000"/>
            <a:headEnd type="none" w="sm" len="sm"/>
            <a:tailEnd type="none" w="sm" len="sm"/>
          </a:ln>
        </p:spPr>
      </p:cxnSp>
      <p:cxnSp>
        <p:nvCxnSpPr>
          <p:cNvPr id="31" name="Google Shape;31;p4"/>
          <p:cNvCxnSpPr/>
          <p:nvPr/>
        </p:nvCxnSpPr>
        <p:spPr>
          <a:xfrm>
            <a:off x="306184" y="5052780"/>
            <a:ext cx="5537662" cy="0"/>
          </a:xfrm>
          <a:prstGeom prst="straightConnector1">
            <a:avLst/>
          </a:prstGeom>
          <a:noFill/>
          <a:ln w="9525" cap="flat" cmpd="sng">
            <a:solidFill>
              <a:srgbClr val="3A3838"/>
            </a:solidFill>
            <a:prstDash val="dash"/>
            <a:miter lim="800000"/>
            <a:headEnd type="none" w="sm" len="sm"/>
            <a:tailEnd type="none" w="sm" len="sm"/>
          </a:ln>
        </p:spPr>
      </p:cxnSp>
      <p:cxnSp>
        <p:nvCxnSpPr>
          <p:cNvPr id="32" name="Google Shape;32;p4"/>
          <p:cNvCxnSpPr/>
          <p:nvPr/>
        </p:nvCxnSpPr>
        <p:spPr>
          <a:xfrm>
            <a:off x="317264" y="5354805"/>
            <a:ext cx="5537662" cy="0"/>
          </a:xfrm>
          <a:prstGeom prst="straightConnector1">
            <a:avLst/>
          </a:prstGeom>
          <a:noFill/>
          <a:ln w="9525" cap="flat" cmpd="sng">
            <a:solidFill>
              <a:srgbClr val="3A3838"/>
            </a:solidFill>
            <a:prstDash val="dash"/>
            <a:miter lim="800000"/>
            <a:headEnd type="none" w="sm" len="sm"/>
            <a:tailEnd type="none" w="sm" len="sm"/>
          </a:ln>
        </p:spPr>
      </p:cxnSp>
      <p:cxnSp>
        <p:nvCxnSpPr>
          <p:cNvPr id="33" name="Google Shape;33;p4"/>
          <p:cNvCxnSpPr/>
          <p:nvPr/>
        </p:nvCxnSpPr>
        <p:spPr>
          <a:xfrm>
            <a:off x="331123" y="5645755"/>
            <a:ext cx="5537662" cy="0"/>
          </a:xfrm>
          <a:prstGeom prst="straightConnector1">
            <a:avLst/>
          </a:prstGeom>
          <a:noFill/>
          <a:ln w="9525" cap="flat" cmpd="sng">
            <a:solidFill>
              <a:srgbClr val="3A3838"/>
            </a:solidFill>
            <a:prstDash val="dash"/>
            <a:miter lim="800000"/>
            <a:headEnd type="none" w="sm" len="sm"/>
            <a:tailEnd type="none" w="sm" len="sm"/>
          </a:ln>
        </p:spPr>
      </p:cxnSp>
      <p:cxnSp>
        <p:nvCxnSpPr>
          <p:cNvPr id="34" name="Google Shape;34;p4"/>
          <p:cNvCxnSpPr/>
          <p:nvPr/>
        </p:nvCxnSpPr>
        <p:spPr>
          <a:xfrm>
            <a:off x="331123" y="5928387"/>
            <a:ext cx="5537662" cy="0"/>
          </a:xfrm>
          <a:prstGeom prst="straightConnector1">
            <a:avLst/>
          </a:prstGeom>
          <a:noFill/>
          <a:ln w="9525" cap="flat" cmpd="sng">
            <a:solidFill>
              <a:srgbClr val="3A3838"/>
            </a:solidFill>
            <a:prstDash val="dash"/>
            <a:miter lim="800000"/>
            <a:headEnd type="none" w="sm" len="sm"/>
            <a:tailEnd type="none" w="sm" len="sm"/>
          </a:ln>
        </p:spPr>
      </p:cxnSp>
      <p:sp>
        <p:nvSpPr>
          <p:cNvPr id="35" name="Google Shape;35;p4"/>
          <p:cNvSpPr/>
          <p:nvPr/>
        </p:nvSpPr>
        <p:spPr>
          <a:xfrm>
            <a:off x="10928466" y="142913"/>
            <a:ext cx="1055716" cy="1038340"/>
          </a:xfrm>
          <a:prstGeom prst="rect">
            <a:avLst/>
          </a:prstGeom>
          <a:noFill/>
          <a:ln w="12700" cap="flat" cmpd="sng">
            <a:solidFill>
              <a:srgbClr val="31538F"/>
            </a:solidFill>
            <a:prstDash val="dot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" name="Grafik 2" descr="Ein Bild, das Schrift, Logo, Grafiken, Text enthält.&#10;&#10;Automatisch generierte Beschreibung">
            <a:extLst>
              <a:ext uri="{FF2B5EF4-FFF2-40B4-BE49-F238E27FC236}">
                <a16:creationId xmlns:a16="http://schemas.microsoft.com/office/drawing/2014/main" id="{01D909C0-18AC-691A-B7CC-8D492E34786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9498" y="6231341"/>
            <a:ext cx="1684684" cy="615142"/>
          </a:xfrm>
          <a:prstGeom prst="rect">
            <a:avLst/>
          </a:prstGeom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ld mit Überschrift" type="picTx">
  <p:cSld name="PICTURE_WITH_CAPTION_TEXT"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5" name="Google Shape;115;p13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6" name="Google Shape;116;p13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17" name="Google Shape;117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8" name="Google Shape;118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9" name="Google Shape;119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und vertikaler Text" type="vertTx">
  <p:cSld name="VERTICAL_TEXT"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2" name="Google Shape;122;p14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3" name="Google Shape;123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4" name="Google Shape;124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5" name="Google Shape;125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kaler Titel und Text" type="vertTitleAndTx">
  <p:cSld name="VERTICAL_TITLE_AND_VERTICAL_TEXT"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5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8" name="Google Shape;128;p15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9" name="Google Shape;129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0" name="Google Shape;130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1" name="Google Shape;131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elfolie">
  <p:cSld name="1_Titelfolie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  <p:sp>
        <p:nvSpPr>
          <p:cNvPr id="41" name="Google Shape;41;p5"/>
          <p:cNvSpPr/>
          <p:nvPr/>
        </p:nvSpPr>
        <p:spPr>
          <a:xfrm>
            <a:off x="0" y="1"/>
            <a:ext cx="9144000" cy="523782"/>
          </a:xfrm>
          <a:custGeom>
            <a:avLst/>
            <a:gdLst/>
            <a:ahLst/>
            <a:cxnLst/>
            <a:rect l="l" t="t" r="r" b="b"/>
            <a:pathLst>
              <a:path w="6394701" h="523782" extrusionOk="0">
                <a:moveTo>
                  <a:pt x="0" y="0"/>
                </a:moveTo>
                <a:lnTo>
                  <a:pt x="6394701" y="0"/>
                </a:lnTo>
                <a:lnTo>
                  <a:pt x="6168278" y="462822"/>
                </a:lnTo>
                <a:lnTo>
                  <a:pt x="0" y="523782"/>
                </a:lnTo>
                <a:lnTo>
                  <a:pt x="0" y="0"/>
                </a:lnTo>
                <a:close/>
              </a:path>
            </a:pathLst>
          </a:custGeom>
          <a:solidFill>
            <a:srgbClr val="0E627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" name="Google Shape;42;p5"/>
          <p:cNvSpPr/>
          <p:nvPr/>
        </p:nvSpPr>
        <p:spPr>
          <a:xfrm rot="5400000">
            <a:off x="475850" y="874750"/>
            <a:ext cx="1570200" cy="1784100"/>
          </a:xfrm>
          <a:prstGeom prst="rect">
            <a:avLst/>
          </a:prstGeom>
          <a:noFill/>
          <a:ln w="9525" cap="flat" cmpd="sng">
            <a:solidFill>
              <a:srgbClr val="288294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" name="Google Shape;43;p5"/>
          <p:cNvSpPr/>
          <p:nvPr/>
        </p:nvSpPr>
        <p:spPr>
          <a:xfrm>
            <a:off x="368900" y="2697150"/>
            <a:ext cx="1784100" cy="3289200"/>
          </a:xfrm>
          <a:prstGeom prst="rect">
            <a:avLst/>
          </a:prstGeom>
          <a:noFill/>
          <a:ln w="9525" cap="flat" cmpd="sng">
            <a:solidFill>
              <a:srgbClr val="288294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" name="Google Shape;44;p5"/>
          <p:cNvSpPr txBox="1"/>
          <p:nvPr/>
        </p:nvSpPr>
        <p:spPr>
          <a:xfrm>
            <a:off x="246857" y="562054"/>
            <a:ext cx="10616488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de-DE" sz="1100" b="1" i="0" u="none" strike="noStrike" cap="none">
                <a:solidFill>
                  <a:srgbClr val="3A3838"/>
                </a:solidFill>
                <a:latin typeface="Arial "/>
                <a:ea typeface="Arial "/>
                <a:cs typeface="Arial "/>
                <a:sym typeface="Arial "/>
              </a:rPr>
              <a:t>MY NAME:  </a:t>
            </a:r>
            <a:endParaRPr sz="1100" b="0" i="0" u="none" strike="noStrike" cap="none">
              <a:solidFill>
                <a:srgbClr val="3A3838"/>
              </a:solidFill>
              <a:latin typeface="Arial "/>
              <a:ea typeface="Arial "/>
              <a:cs typeface="Arial "/>
              <a:sym typeface="Arial "/>
            </a:endParaRPr>
          </a:p>
        </p:txBody>
      </p:sp>
      <p:sp>
        <p:nvSpPr>
          <p:cNvPr id="45" name="Google Shape;45;p5"/>
          <p:cNvSpPr txBox="1"/>
          <p:nvPr/>
        </p:nvSpPr>
        <p:spPr>
          <a:xfrm>
            <a:off x="838200" y="1574822"/>
            <a:ext cx="1146536" cy="2615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A3838"/>
              </a:buClr>
              <a:buSzPts val="1100"/>
              <a:buFont typeface="Arial"/>
              <a:buNone/>
            </a:pPr>
            <a:r>
              <a:rPr lang="de-DE" sz="1100" b="1" i="0" u="none" strike="noStrike" cap="none">
                <a:solidFill>
                  <a:srgbClr val="3A3838"/>
                </a:solidFill>
                <a:latin typeface="Arial"/>
                <a:ea typeface="Arial"/>
                <a:cs typeface="Arial"/>
                <a:sym typeface="Arial"/>
              </a:rPr>
              <a:t>MY PHOTO</a:t>
            </a:r>
            <a:endParaRPr sz="1600" b="0" i="0" u="none" strike="noStrike" cap="none">
              <a:solidFill>
                <a:srgbClr val="3A383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6" name="Google Shape;46;p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07818" y="6394781"/>
            <a:ext cx="570282" cy="326694"/>
          </a:xfrm>
          <a:prstGeom prst="rect">
            <a:avLst/>
          </a:prstGeom>
          <a:noFill/>
          <a:ln>
            <a:noFill/>
          </a:ln>
        </p:spPr>
      </p:pic>
      <p:sp>
        <p:nvSpPr>
          <p:cNvPr id="47" name="Google Shape;47;p5"/>
          <p:cNvSpPr/>
          <p:nvPr/>
        </p:nvSpPr>
        <p:spPr>
          <a:xfrm>
            <a:off x="2860874" y="981748"/>
            <a:ext cx="3741900" cy="1570200"/>
          </a:xfrm>
          <a:prstGeom prst="rect">
            <a:avLst/>
          </a:prstGeom>
          <a:noFill/>
          <a:ln w="9525" cap="flat" cmpd="sng">
            <a:solidFill>
              <a:srgbClr val="288294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" name="Google Shape;48;p5"/>
          <p:cNvSpPr/>
          <p:nvPr/>
        </p:nvSpPr>
        <p:spPr>
          <a:xfrm>
            <a:off x="2842173" y="2702547"/>
            <a:ext cx="3741765" cy="1570318"/>
          </a:xfrm>
          <a:prstGeom prst="rect">
            <a:avLst/>
          </a:prstGeom>
          <a:noFill/>
          <a:ln w="9525" cap="flat" cmpd="sng">
            <a:solidFill>
              <a:srgbClr val="288294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" name="Google Shape;49;p5"/>
          <p:cNvSpPr/>
          <p:nvPr/>
        </p:nvSpPr>
        <p:spPr>
          <a:xfrm>
            <a:off x="2842172" y="4420746"/>
            <a:ext cx="3741765" cy="1570318"/>
          </a:xfrm>
          <a:prstGeom prst="rect">
            <a:avLst/>
          </a:prstGeom>
          <a:noFill/>
          <a:ln w="9525" cap="flat" cmpd="sng">
            <a:solidFill>
              <a:srgbClr val="288294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" name="Google Shape;50;p5"/>
          <p:cNvSpPr/>
          <p:nvPr/>
        </p:nvSpPr>
        <p:spPr>
          <a:xfrm>
            <a:off x="7273117" y="981689"/>
            <a:ext cx="3741765" cy="1570318"/>
          </a:xfrm>
          <a:prstGeom prst="rect">
            <a:avLst/>
          </a:prstGeom>
          <a:noFill/>
          <a:ln w="9525" cap="flat" cmpd="sng">
            <a:solidFill>
              <a:srgbClr val="288294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" name="Google Shape;51;p5"/>
          <p:cNvSpPr/>
          <p:nvPr/>
        </p:nvSpPr>
        <p:spPr>
          <a:xfrm>
            <a:off x="7273115" y="2705211"/>
            <a:ext cx="3741765" cy="1570318"/>
          </a:xfrm>
          <a:prstGeom prst="rect">
            <a:avLst/>
          </a:prstGeom>
          <a:noFill/>
          <a:ln w="9525" cap="flat" cmpd="sng">
            <a:solidFill>
              <a:srgbClr val="288294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" name="Google Shape;52;p5"/>
          <p:cNvSpPr/>
          <p:nvPr/>
        </p:nvSpPr>
        <p:spPr>
          <a:xfrm>
            <a:off x="7273115" y="4416145"/>
            <a:ext cx="3741765" cy="1570318"/>
          </a:xfrm>
          <a:prstGeom prst="rect">
            <a:avLst/>
          </a:prstGeom>
          <a:noFill/>
          <a:ln w="9525" cap="flat" cmpd="sng">
            <a:solidFill>
              <a:srgbClr val="288294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" name="Google Shape;53;p5"/>
          <p:cNvSpPr txBox="1"/>
          <p:nvPr/>
        </p:nvSpPr>
        <p:spPr>
          <a:xfrm>
            <a:off x="2860921" y="1054325"/>
            <a:ext cx="3171600" cy="26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A3838"/>
              </a:buClr>
              <a:buSzPts val="1100"/>
              <a:buFont typeface="Arial"/>
              <a:buNone/>
            </a:pPr>
            <a:r>
              <a:rPr lang="de-DE" sz="1100" b="1" i="0" u="none" strike="noStrike" cap="none">
                <a:solidFill>
                  <a:srgbClr val="3A3838"/>
                </a:solidFill>
                <a:latin typeface="Arial"/>
                <a:ea typeface="Arial"/>
                <a:cs typeface="Arial"/>
                <a:sym typeface="Arial"/>
              </a:rPr>
              <a:t>EDUCATIONAL BACKGROUND</a:t>
            </a:r>
            <a:endParaRPr sz="1600" b="0" i="0" u="none" strike="noStrike" cap="none">
              <a:solidFill>
                <a:srgbClr val="3A383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" name="Google Shape;54;p5"/>
          <p:cNvSpPr/>
          <p:nvPr/>
        </p:nvSpPr>
        <p:spPr>
          <a:xfrm>
            <a:off x="6252283" y="1030580"/>
            <a:ext cx="249709" cy="261571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" name="Google Shape;55;p5"/>
          <p:cNvSpPr txBox="1"/>
          <p:nvPr/>
        </p:nvSpPr>
        <p:spPr>
          <a:xfrm>
            <a:off x="7273117" y="1013725"/>
            <a:ext cx="3171665" cy="2615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A3838"/>
              </a:buClr>
              <a:buSzPts val="1100"/>
              <a:buFont typeface="Arial"/>
              <a:buNone/>
            </a:pPr>
            <a:r>
              <a:rPr lang="de-DE" sz="1100" b="1" i="0" u="none" strike="noStrike" cap="none">
                <a:solidFill>
                  <a:srgbClr val="3A3838"/>
                </a:solidFill>
                <a:latin typeface="Arial"/>
                <a:ea typeface="Arial"/>
                <a:cs typeface="Arial"/>
                <a:sym typeface="Arial"/>
              </a:rPr>
              <a:t>MOTIVATION &amp; STRENGTHS</a:t>
            </a:r>
            <a:endParaRPr sz="1600" b="0" i="0" u="none" strike="noStrike" cap="none">
              <a:solidFill>
                <a:srgbClr val="3A383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" name="Google Shape;56;p5"/>
          <p:cNvSpPr txBox="1"/>
          <p:nvPr/>
        </p:nvSpPr>
        <p:spPr>
          <a:xfrm>
            <a:off x="456133" y="2710033"/>
            <a:ext cx="3171665" cy="2615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A3838"/>
              </a:buClr>
              <a:buSzPts val="1100"/>
              <a:buFont typeface="Arial"/>
              <a:buNone/>
            </a:pPr>
            <a:r>
              <a:rPr lang="de-DE" sz="1100" b="1" i="0" u="none" strike="noStrike" cap="none">
                <a:solidFill>
                  <a:srgbClr val="3A3838"/>
                </a:solidFill>
                <a:latin typeface="Arial"/>
                <a:ea typeface="Arial"/>
                <a:cs typeface="Arial"/>
                <a:sym typeface="Arial"/>
              </a:rPr>
              <a:t>ABOUT ME</a:t>
            </a:r>
            <a:endParaRPr sz="1600" b="0" i="0" u="none" strike="noStrike" cap="none">
              <a:solidFill>
                <a:srgbClr val="3A383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57;p5"/>
          <p:cNvSpPr txBox="1"/>
          <p:nvPr/>
        </p:nvSpPr>
        <p:spPr>
          <a:xfrm>
            <a:off x="2860883" y="2737551"/>
            <a:ext cx="3171665" cy="2615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A3838"/>
              </a:buClr>
              <a:buSzPts val="1100"/>
              <a:buFont typeface="Arial"/>
              <a:buNone/>
            </a:pPr>
            <a:r>
              <a:rPr lang="de-DE" sz="1100" b="1" i="0" u="none" strike="noStrike" cap="none">
                <a:solidFill>
                  <a:srgbClr val="3A3838"/>
                </a:solidFill>
                <a:latin typeface="Arial"/>
                <a:ea typeface="Arial"/>
                <a:cs typeface="Arial"/>
                <a:sym typeface="Arial"/>
              </a:rPr>
              <a:t>FIELDS OF INTERESTS</a:t>
            </a:r>
            <a:endParaRPr sz="1600" b="0" i="0" u="none" strike="noStrike" cap="none">
              <a:solidFill>
                <a:srgbClr val="3A383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" name="Google Shape;58;p5"/>
          <p:cNvSpPr txBox="1"/>
          <p:nvPr/>
        </p:nvSpPr>
        <p:spPr>
          <a:xfrm>
            <a:off x="2842172" y="4448264"/>
            <a:ext cx="3171665" cy="2615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A3838"/>
              </a:buClr>
              <a:buSzPts val="1100"/>
              <a:buFont typeface="Arial"/>
              <a:buNone/>
            </a:pPr>
            <a:r>
              <a:rPr lang="de-DE" sz="1100" b="1" i="0" u="none" strike="noStrike" cap="none">
                <a:solidFill>
                  <a:srgbClr val="3A3838"/>
                </a:solidFill>
                <a:latin typeface="Arial"/>
                <a:ea typeface="Arial"/>
                <a:cs typeface="Arial"/>
                <a:sym typeface="Arial"/>
              </a:rPr>
              <a:t>METHOD EXPERIENCE</a:t>
            </a:r>
            <a:endParaRPr sz="1600" b="0" i="0" u="none" strike="noStrike" cap="none">
              <a:solidFill>
                <a:srgbClr val="3A383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" name="Google Shape;59;p5"/>
          <p:cNvSpPr txBox="1"/>
          <p:nvPr/>
        </p:nvSpPr>
        <p:spPr>
          <a:xfrm>
            <a:off x="7273115" y="2718193"/>
            <a:ext cx="3171665" cy="2615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A3838"/>
              </a:buClr>
              <a:buSzPts val="1100"/>
              <a:buFont typeface="Arial"/>
              <a:buNone/>
            </a:pPr>
            <a:r>
              <a:rPr lang="de-DE" sz="1100" b="1" i="0" u="none" strike="noStrike" cap="none">
                <a:solidFill>
                  <a:srgbClr val="3A3838"/>
                </a:solidFill>
                <a:latin typeface="Arial"/>
                <a:ea typeface="Arial"/>
                <a:cs typeface="Arial"/>
                <a:sym typeface="Arial"/>
              </a:rPr>
              <a:t>TEAM ROLE</a:t>
            </a:r>
            <a:endParaRPr sz="1600" b="0" i="0" u="none" strike="noStrike" cap="none">
              <a:solidFill>
                <a:srgbClr val="3A383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" name="Google Shape;60;p5"/>
          <p:cNvSpPr txBox="1"/>
          <p:nvPr/>
        </p:nvSpPr>
        <p:spPr>
          <a:xfrm>
            <a:off x="7273115" y="4448264"/>
            <a:ext cx="3171665" cy="2615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A3838"/>
              </a:buClr>
              <a:buSzPts val="1100"/>
              <a:buFont typeface="Arial"/>
              <a:buNone/>
            </a:pPr>
            <a:r>
              <a:rPr lang="de-DE" sz="1100" b="1" i="0" u="none" strike="noStrike" cap="none">
                <a:solidFill>
                  <a:srgbClr val="3A3838"/>
                </a:solidFill>
                <a:latin typeface="Arial"/>
                <a:ea typeface="Arial"/>
                <a:cs typeface="Arial"/>
                <a:sym typeface="Arial"/>
              </a:rPr>
              <a:t>HOBBIES</a:t>
            </a:r>
            <a:endParaRPr sz="1600" b="0" i="0" u="none" strike="noStrike" cap="none">
              <a:solidFill>
                <a:srgbClr val="3A383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" name="Google Shape;61;p5"/>
          <p:cNvSpPr/>
          <p:nvPr/>
        </p:nvSpPr>
        <p:spPr>
          <a:xfrm>
            <a:off x="10660396" y="4420746"/>
            <a:ext cx="319848" cy="365242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2" name="Google Shape;62;p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305814" y="4493642"/>
            <a:ext cx="196178" cy="261570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315085" y="2776588"/>
            <a:ext cx="186907" cy="213681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Google Shape;64;p5"/>
          <p:cNvSpPr/>
          <p:nvPr/>
        </p:nvSpPr>
        <p:spPr>
          <a:xfrm>
            <a:off x="1876501" y="2744718"/>
            <a:ext cx="216470" cy="271662"/>
          </a:xfrm>
          <a:prstGeom prst="rect">
            <a:avLst/>
          </a:prstGeom>
          <a:blipFill rotWithShape="1">
            <a:blip r:embed="rId7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5" name="Google Shape;65;p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0784128" y="2776588"/>
            <a:ext cx="158434" cy="247117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5"/>
          <p:cNvSpPr/>
          <p:nvPr/>
        </p:nvSpPr>
        <p:spPr>
          <a:xfrm>
            <a:off x="10723418" y="1038778"/>
            <a:ext cx="256826" cy="236517"/>
          </a:xfrm>
          <a:prstGeom prst="rect">
            <a:avLst/>
          </a:prstGeom>
          <a:blipFill rotWithShape="1">
            <a:blip r:embed="rId9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7" name="Google Shape;67;p5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0980244" y="6276761"/>
            <a:ext cx="1146147" cy="5243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und Inhalt" type="obj">
  <p:cSld name="OBJEC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  <p:pic>
        <p:nvPicPr>
          <p:cNvPr id="74" name="Google Shape;74;p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882331" y="6277025"/>
            <a:ext cx="1147994" cy="523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bschnitts-&#10;überschrift" type="secHead">
  <p:cSld name="SECTION_HEADER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7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7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78" name="Google Shape;78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Zwei Inhalte" type="twoObj">
  <p:cSld name="TWO_OBJECTS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4" name="Google Shape;84;p8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5" name="Google Shape;85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gleich" type="twoTxTwoObj">
  <p:cSld name="TWO_OBJECTS_WITH_TEXT"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9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9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91" name="Google Shape;91;p9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2" name="Google Shape;92;p9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93" name="Google Shape;93;p9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4" name="Google Shape;94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ur Titel" type="titleOnly">
  <p:cSld name="TITLE_ONLY"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er" type="blank">
  <p:cSld name="BLANK"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halt mit Überschrift" type="objTx">
  <p:cSld name="OBJECT_WITH_CAPTION_TEXT"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12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09" name="Google Shape;109;p12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10" name="Google Shape;110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2" name="Google Shape;112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1"/>
          <p:cNvSpPr txBox="1"/>
          <p:nvPr/>
        </p:nvSpPr>
        <p:spPr>
          <a:xfrm>
            <a:off x="234891" y="67112"/>
            <a:ext cx="5205327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de-DE" sz="1800" b="1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PLEASE ENTER YOUR START-UP NAME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p1"/>
          <p:cNvSpPr txBox="1"/>
          <p:nvPr/>
        </p:nvSpPr>
        <p:spPr>
          <a:xfrm>
            <a:off x="234891" y="1757974"/>
            <a:ext cx="5713327" cy="133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171450" marR="0" lvl="0" indent="-1714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 pitchFamily="34" charset="0"/>
              <a:buChar char="•"/>
            </a:pPr>
            <a:r>
              <a:rPr lang="en-US" sz="900" b="0" i="1" u="none" strike="noStrike" cap="none" dirty="0">
                <a:solidFill>
                  <a:schemeClr val="tx2">
                    <a:lumMod val="5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What is the core concept or focus of your idea? Please provide visual representations such as mock-ups, photos, or screenshots to help illustrate your idea. </a:t>
            </a:r>
          </a:p>
          <a:p>
            <a:pPr marL="171450" marR="0" lvl="0" indent="-1714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 pitchFamily="34" charset="0"/>
              <a:buChar char="•"/>
            </a:pPr>
            <a:r>
              <a:rPr lang="en-US" sz="900" b="0" i="1" u="none" strike="noStrike" cap="none" dirty="0">
                <a:solidFill>
                  <a:schemeClr val="tx2">
                    <a:lumMod val="5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What aspects of your idea set it apart as an innovative solution in the market? </a:t>
            </a:r>
          </a:p>
          <a:p>
            <a:pPr marL="171450" marR="0" lvl="0" indent="-1714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 pitchFamily="34" charset="0"/>
              <a:buChar char="•"/>
            </a:pPr>
            <a:r>
              <a:rPr lang="en-US" sz="900" b="0" i="1" u="none" strike="noStrike" cap="none" dirty="0">
                <a:solidFill>
                  <a:schemeClr val="tx2">
                    <a:lumMod val="5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What is the current status of your technology? </a:t>
            </a:r>
          </a:p>
          <a:p>
            <a:pPr marL="171450" marR="0" lvl="0" indent="-1714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 pitchFamily="34" charset="0"/>
              <a:buChar char="•"/>
            </a:pPr>
            <a:r>
              <a:rPr lang="en-US" sz="900" b="0" i="1" u="none" strike="noStrike" cap="none" dirty="0">
                <a:solidFill>
                  <a:schemeClr val="tx2">
                    <a:lumMod val="5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Do you have a working prototype or any other tangible progress to showcase? </a:t>
            </a:r>
          </a:p>
          <a:p>
            <a:pPr marL="171450" marR="0" lvl="0" indent="-1714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 pitchFamily="34" charset="0"/>
              <a:buChar char="•"/>
            </a:pPr>
            <a:r>
              <a:rPr lang="en-US" sz="900" b="0" i="1" u="none" strike="noStrike" cap="none" dirty="0">
                <a:solidFill>
                  <a:schemeClr val="tx2">
                    <a:lumMod val="5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Who are your main competitors in the industry, and how does your idea compare to theirs?</a:t>
            </a:r>
            <a:endParaRPr sz="900" b="0" i="1" u="none" strike="noStrike" cap="none" dirty="0">
              <a:solidFill>
                <a:schemeClr val="tx2">
                  <a:lumMod val="50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1"/>
          <p:cNvSpPr txBox="1"/>
          <p:nvPr/>
        </p:nvSpPr>
        <p:spPr>
          <a:xfrm>
            <a:off x="6266236" y="1757974"/>
            <a:ext cx="5713327" cy="7155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171450" marR="0" lvl="0" indent="-1714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 panose="020B0604020202020204" pitchFamily="34" charset="0"/>
              <a:buChar char="•"/>
            </a:pPr>
            <a:r>
              <a:rPr lang="en-US" sz="900" b="0" i="1" dirty="0">
                <a:solidFill>
                  <a:schemeClr val="tx2">
                    <a:lumMod val="50000"/>
                  </a:schemeClr>
                </a:solidFill>
                <a:effectLst/>
                <a:latin typeface="+mn-lt"/>
              </a:rPr>
              <a:t>Create visual representations illustrating potential market segments for your application ideas. </a:t>
            </a:r>
          </a:p>
          <a:p>
            <a:pPr marL="171450" marR="0" lvl="0" indent="-1714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 panose="020B0604020202020204" pitchFamily="34" charset="0"/>
              <a:buChar char="•"/>
            </a:pPr>
            <a:r>
              <a:rPr lang="en-US" sz="900" b="0" i="1" dirty="0">
                <a:solidFill>
                  <a:schemeClr val="tx2">
                    <a:lumMod val="50000"/>
                  </a:schemeClr>
                </a:solidFill>
                <a:effectLst/>
                <a:latin typeface="+mn-lt"/>
              </a:rPr>
              <a:t>Have you engaged in conversations with potential customers to gather insights and feedback?</a:t>
            </a:r>
          </a:p>
          <a:p>
            <a:pPr marL="171450" marR="0" lvl="0" indent="-1714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 panose="020B0604020202020204" pitchFamily="34" charset="0"/>
              <a:buChar char="•"/>
            </a:pPr>
            <a:r>
              <a:rPr lang="en-US" sz="900" b="0" i="1" dirty="0">
                <a:solidFill>
                  <a:schemeClr val="tx2">
                    <a:lumMod val="50000"/>
                  </a:schemeClr>
                </a:solidFill>
                <a:effectLst/>
                <a:latin typeface="+mn-lt"/>
              </a:rPr>
              <a:t>Characterize your customer(s) by identifying their key attributes, needs, and preferences.</a:t>
            </a:r>
            <a:endParaRPr sz="900" b="0" i="1" u="none" strike="noStrike" cap="none" dirty="0">
              <a:solidFill>
                <a:schemeClr val="tx2">
                  <a:lumMod val="50000"/>
                </a:schemeClr>
              </a:solidFill>
              <a:latin typeface="+mn-lt"/>
              <a:ea typeface="Arial"/>
              <a:cs typeface="Arial"/>
              <a:sym typeface="Arial"/>
            </a:endParaRPr>
          </a:p>
        </p:txBody>
      </p:sp>
      <p:sp>
        <p:nvSpPr>
          <p:cNvPr id="139" name="Google Shape;139;p1"/>
          <p:cNvSpPr txBox="1"/>
          <p:nvPr/>
        </p:nvSpPr>
        <p:spPr>
          <a:xfrm>
            <a:off x="6253017" y="4384487"/>
            <a:ext cx="5726546" cy="11310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171450" marR="0" lvl="0" indent="-1714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 panose="020B0604020202020204" pitchFamily="34" charset="0"/>
              <a:buChar char="•"/>
            </a:pPr>
            <a:r>
              <a:rPr lang="en-US" sz="900" b="0" i="1" u="none" strike="noStrike" cap="none" dirty="0">
                <a:solidFill>
                  <a:schemeClr val="tx2">
                    <a:lumMod val="5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What compelling reasons would persuade someone to purchase your product or utilize your services?</a:t>
            </a:r>
          </a:p>
          <a:p>
            <a:pPr marL="171450" marR="0" lvl="0" indent="-1714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 panose="020B0604020202020204" pitchFamily="34" charset="0"/>
              <a:buChar char="•"/>
            </a:pPr>
            <a:r>
              <a:rPr lang="en-US" sz="900" b="0" i="1" u="none" strike="noStrike" cap="none" dirty="0">
                <a:solidFill>
                  <a:schemeClr val="tx2">
                    <a:lumMod val="5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In what ways does your product/service provide distinct value to customers, setting it apart from competitors?</a:t>
            </a:r>
          </a:p>
          <a:p>
            <a:pPr marL="171450" marR="0" lvl="0" indent="-1714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 panose="020B0604020202020204" pitchFamily="34" charset="0"/>
              <a:buChar char="•"/>
            </a:pPr>
            <a:r>
              <a:rPr lang="en-US" sz="900" b="0" i="1" u="none" strike="noStrike" cap="none" dirty="0">
                <a:solidFill>
                  <a:schemeClr val="tx2">
                    <a:lumMod val="5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How does your innovative idea effectively address a critical challenge or fulfill a pressing need for your target customers?</a:t>
            </a:r>
            <a:endParaRPr sz="900" b="0" i="1" u="none" strike="noStrike" cap="none" dirty="0">
              <a:solidFill>
                <a:schemeClr val="tx2">
                  <a:lumMod val="50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" name="Google Shape;140;p1"/>
          <p:cNvSpPr txBox="1"/>
          <p:nvPr/>
        </p:nvSpPr>
        <p:spPr>
          <a:xfrm>
            <a:off x="244125" y="4552572"/>
            <a:ext cx="5704093" cy="5078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Arial"/>
              <a:buNone/>
            </a:pPr>
            <a:r>
              <a:rPr lang="de-DE" sz="900" b="0" i="1" u="none" strike="noStrike" cap="none" dirty="0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  <a:t>Show all </a:t>
            </a:r>
            <a:r>
              <a:rPr lang="de-DE" sz="900" b="0" i="1" u="none" strike="noStrike" cap="none" dirty="0" err="1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  <a:t>your</a:t>
            </a:r>
            <a:r>
              <a:rPr lang="de-DE" sz="900" b="0" i="1" u="none" strike="noStrike" cap="none" dirty="0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900" b="0" i="1" u="none" strike="noStrike" cap="none" dirty="0" err="1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  <a:t>team</a:t>
            </a:r>
            <a:r>
              <a:rPr lang="de-DE" sz="900" b="0" i="1" u="none" strike="noStrike" cap="none" dirty="0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900" b="0" i="1" u="none" strike="noStrike" cap="none" dirty="0" err="1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  <a:t>members</a:t>
            </a:r>
            <a:r>
              <a:rPr lang="de-DE" sz="900" b="0" i="1" u="none" strike="noStrike" cap="none" dirty="0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  <a:t> (and open </a:t>
            </a:r>
            <a:r>
              <a:rPr lang="de-DE" sz="900" b="0" i="1" u="none" strike="noStrike" cap="none" dirty="0" err="1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  <a:t>positions</a:t>
            </a:r>
            <a:r>
              <a:rPr lang="de-DE" sz="900" b="0" i="1" u="none" strike="noStrike" cap="none" dirty="0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900" b="0" i="1" u="none" strike="noStrike" cap="none" dirty="0" err="1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  <a:t>with</a:t>
            </a:r>
            <a:r>
              <a:rPr lang="de-DE" sz="900" b="0" i="1" u="none" strike="noStrike" cap="none" dirty="0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  <a:t> N.N.). </a:t>
            </a:r>
            <a:r>
              <a:rPr lang="de-DE" sz="900" b="0" i="1" u="none" strike="noStrike" cap="none" dirty="0" err="1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  <a:t>Let</a:t>
            </a:r>
            <a:r>
              <a:rPr lang="de-DE" sz="900" b="0" i="1" u="none" strike="noStrike" cap="none" dirty="0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900" b="0" i="1" u="none" strike="noStrike" cap="none" dirty="0" err="1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  <a:t>us</a:t>
            </a:r>
            <a:r>
              <a:rPr lang="de-DE" sz="900" b="0" i="1" u="none" strike="noStrike" cap="none" dirty="0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900" b="0" i="1" u="none" strike="noStrike" cap="none" dirty="0" err="1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  <a:t>know</a:t>
            </a:r>
            <a:r>
              <a:rPr lang="de-DE" sz="900" b="0" i="1" u="none" strike="noStrike" cap="none" dirty="0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900" b="0" i="1" u="none" strike="noStrike" cap="none" dirty="0" err="1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  <a:t>about</a:t>
            </a:r>
            <a:r>
              <a:rPr lang="de-DE" sz="900" b="0" i="1" u="none" strike="noStrike" cap="none" dirty="0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900" b="0" i="1" u="none" strike="noStrike" cap="none" dirty="0" err="1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  <a:t>your</a:t>
            </a:r>
            <a:r>
              <a:rPr lang="de-DE" sz="900" b="0" i="1" u="none" strike="noStrike" cap="none" dirty="0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900" b="0" i="1" u="none" strike="noStrike" cap="none" dirty="0" err="1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  <a:t>expertise</a:t>
            </a:r>
            <a:r>
              <a:rPr lang="de-DE" sz="900" b="0" i="1" u="none" strike="noStrike" cap="none" dirty="0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  <a:t> and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endParaRPr sz="900" b="0" i="1" u="none" strike="noStrike" cap="none" dirty="0">
              <a:solidFill>
                <a:srgbClr val="666666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Arial"/>
              <a:buNone/>
            </a:pPr>
            <a:r>
              <a:rPr lang="de-DE" sz="900" b="0" i="1" u="none" strike="noStrike" cap="none" dirty="0" err="1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  <a:t>your</a:t>
            </a:r>
            <a:r>
              <a:rPr lang="de-DE" sz="900" b="0" i="1" u="none" strike="noStrike" cap="none" dirty="0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900" b="0" i="1" u="none" strike="noStrike" cap="none" dirty="0" err="1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  <a:t>tasks</a:t>
            </a:r>
            <a:r>
              <a:rPr lang="de-DE" sz="900" b="0" i="1" u="none" strike="noStrike" cap="none" dirty="0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  <a:t> (</a:t>
            </a:r>
            <a:r>
              <a:rPr lang="de-DE" sz="900" b="0" i="1" u="none" strike="noStrike" cap="none" dirty="0" err="1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  <a:t>roles</a:t>
            </a:r>
            <a:r>
              <a:rPr lang="de-DE" sz="900" b="0" i="1" u="none" strike="noStrike" cap="none" dirty="0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  <a:t>) in </a:t>
            </a:r>
            <a:r>
              <a:rPr lang="de-DE" sz="900" b="0" i="1" u="none" strike="noStrike" cap="none" dirty="0" err="1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  <a:t>the</a:t>
            </a:r>
            <a:r>
              <a:rPr lang="de-DE" sz="900" b="0" i="1" u="none" strike="noStrike" cap="none" dirty="0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900" b="0" i="1" u="none" strike="noStrike" cap="none" dirty="0" err="1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  <a:t>team</a:t>
            </a:r>
            <a:r>
              <a:rPr lang="de-DE" sz="900" b="0" i="1" u="none" strike="noStrike" cap="none" dirty="0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r>
              <a:rPr lang="de-DE" sz="900" b="1" i="1" u="none" strike="noStrike" cap="none" dirty="0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  <a:t>AND</a:t>
            </a:r>
            <a:r>
              <a:rPr lang="de-DE" sz="900" b="0" i="1" u="none" strike="noStrike" cap="none" dirty="0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900" b="0" i="1" u="none" strike="noStrike" cap="none" dirty="0" err="1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  <a:t>please</a:t>
            </a:r>
            <a:r>
              <a:rPr lang="de-DE" sz="900" b="0" i="1" u="none" strike="noStrike" cap="none" dirty="0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900" b="0" i="1" u="none" strike="noStrike" cap="none" dirty="0" err="1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  <a:t>indicate</a:t>
            </a:r>
            <a:r>
              <a:rPr lang="de-DE" sz="900" b="0" i="1" u="none" strike="noStrike" cap="none" dirty="0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900" b="0" i="1" u="none" strike="noStrike" cap="none" dirty="0" err="1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  <a:t>who</a:t>
            </a:r>
            <a:r>
              <a:rPr lang="de-DE" sz="900" b="0" i="1" u="none" strike="noStrike" cap="none" dirty="0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900" b="0" i="1" u="none" strike="noStrike" cap="none" dirty="0" err="1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  <a:t>of</a:t>
            </a:r>
            <a:r>
              <a:rPr lang="de-DE" sz="900" b="0" i="1" u="none" strike="noStrike" cap="none" dirty="0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900" b="0" i="1" u="none" strike="noStrike" cap="none" dirty="0" err="1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  <a:t>you</a:t>
            </a:r>
            <a:r>
              <a:rPr lang="de-DE" sz="900" b="0" i="1" u="none" strike="noStrike" cap="none" dirty="0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  <a:t> will </a:t>
            </a:r>
            <a:r>
              <a:rPr lang="de-DE" sz="900" b="0" i="1" u="none" strike="noStrike" cap="none" dirty="0" err="1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  <a:t>join</a:t>
            </a:r>
            <a:r>
              <a:rPr lang="de-DE" sz="900" b="0" i="1" u="none" strike="noStrike" cap="none" dirty="0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900" b="0" i="1" u="none" strike="noStrike" cap="none" dirty="0" err="1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  <a:t>the</a:t>
            </a:r>
            <a:r>
              <a:rPr lang="de-DE" sz="900" b="0" i="1" u="none" strike="noStrike" cap="none" dirty="0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900" b="0" i="1" u="none" strike="noStrike" cap="none" dirty="0" err="1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  <a:t>Program</a:t>
            </a:r>
            <a:r>
              <a:rPr lang="de-DE" sz="900" b="0" i="1" u="none" strike="noStrike" cap="none" dirty="0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  <a:t> (</a:t>
            </a:r>
            <a:r>
              <a:rPr lang="de-DE" sz="900" b="0" i="1" u="none" strike="noStrike" cap="none" dirty="0" err="1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  <a:t>yes</a:t>
            </a:r>
            <a:r>
              <a:rPr lang="de-DE" sz="900" b="0" i="1" u="none" strike="noStrike" cap="none" dirty="0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de-DE" sz="900" b="0" i="1" u="none" strike="noStrike" cap="none" dirty="0" err="1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  <a:t>no</a:t>
            </a:r>
            <a:r>
              <a:rPr lang="de-DE" sz="900" b="0" i="1" u="none" strike="noStrike" cap="none" dirty="0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  <a:t>).</a:t>
            </a:r>
            <a:endParaRPr sz="900" b="0" i="0" u="none" strike="noStrike" cap="none" dirty="0">
              <a:solidFill>
                <a:srgbClr val="66666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1" name="Google Shape;141;p1"/>
          <p:cNvSpPr txBox="1"/>
          <p:nvPr/>
        </p:nvSpPr>
        <p:spPr>
          <a:xfrm>
            <a:off x="1536029" y="550200"/>
            <a:ext cx="8208334" cy="292347"/>
          </a:xfrm>
          <a:prstGeom prst="rect">
            <a:avLst/>
          </a:prstGeom>
          <a:noFill/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de-DE" sz="1000" b="0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NAME OF MY START-UP </a:t>
            </a:r>
            <a:r>
              <a:rPr lang="de-DE" sz="13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IS </a:t>
            </a:r>
            <a:r>
              <a:rPr lang="de-DE" sz="1000" b="0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DEFINED OFFERING / PRODUCT </a:t>
            </a:r>
            <a:r>
              <a:rPr lang="de-DE" sz="13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THAT </a:t>
            </a:r>
            <a:r>
              <a:rPr lang="de-DE" sz="1000" b="0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SOLUTION TO A PROBLEM  </a:t>
            </a:r>
            <a:r>
              <a:rPr lang="de-DE" sz="13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FOR</a:t>
            </a:r>
            <a:r>
              <a:rPr lang="de-DE" sz="1000" b="0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TARGET GROUP.</a:t>
            </a:r>
            <a:endParaRPr sz="15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Google Shape;142;p1"/>
          <p:cNvSpPr txBox="1"/>
          <p:nvPr/>
        </p:nvSpPr>
        <p:spPr>
          <a:xfrm>
            <a:off x="984537" y="819955"/>
            <a:ext cx="2926200" cy="23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de-DE" sz="1000" b="0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IF APPLICABLE</a:t>
            </a:r>
            <a:endParaRPr sz="15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3" name="Google Shape;143;p1"/>
          <p:cNvSpPr txBox="1"/>
          <p:nvPr/>
        </p:nvSpPr>
        <p:spPr>
          <a:xfrm>
            <a:off x="11090366" y="440620"/>
            <a:ext cx="914400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de-DE" sz="900" b="0" i="1" u="none" strike="noStrike" cap="none" dirty="0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  <a:t>START-UP</a:t>
            </a:r>
            <a:br>
              <a:rPr lang="de-DE" sz="900" b="0" i="1" u="none" strike="noStrike" cap="none" dirty="0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de-DE" sz="900" b="0" i="1" u="none" strike="noStrike" cap="none" dirty="0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  <a:t>LOGO</a:t>
            </a:r>
            <a:endParaRPr sz="9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257</Words>
  <Application>Microsoft Office PowerPoint</Application>
  <PresentationFormat>Breitbild</PresentationFormat>
  <Paragraphs>18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Arial </vt:lpstr>
      <vt:lpstr>Calibri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Lena Schneider</dc:creator>
  <cp:lastModifiedBy>Lisa Seitz</cp:lastModifiedBy>
  <cp:revision>2</cp:revision>
  <dcterms:created xsi:type="dcterms:W3CDTF">2020-08-07T07:56:22Z</dcterms:created>
  <dcterms:modified xsi:type="dcterms:W3CDTF">2023-06-09T14:50:21Z</dcterms:modified>
</cp:coreProperties>
</file>